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3"/>
    <p:sldId id="291" r:id="rId4"/>
    <p:sldId id="259" r:id="rId5"/>
    <p:sldId id="313" r:id="rId6"/>
    <p:sldId id="314" r:id="rId7"/>
    <p:sldId id="315" r:id="rId8"/>
    <p:sldId id="316" r:id="rId9"/>
    <p:sldId id="317" r:id="rId10"/>
    <p:sldId id="322" r:id="rId11"/>
    <p:sldId id="318" r:id="rId12"/>
    <p:sldId id="319" r:id="rId13"/>
    <p:sldId id="320" r:id="rId14"/>
    <p:sldId id="321" r:id="rId15"/>
    <p:sldId id="306" r:id="rId16"/>
    <p:sldId id="308" r:id="rId17"/>
    <p:sldId id="292" r:id="rId18"/>
    <p:sldId id="305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23" r:id="rId27"/>
    <p:sldId id="311" r:id="rId28"/>
    <p:sldId id="290" r:id="rId29"/>
    <p:sldId id="293" r:id="rId30"/>
    <p:sldId id="33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46A017A-120E-41BA-927F-C0DC549218E6}" type="datetimeFigureOut">
              <a:rPr lang="pt-BR" smtClean="0"/>
            </a:fld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6A9CC91-F942-428F-843A-91F1867A787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hyperlink" Target="https://www.assistirvidas.com.b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>
            <a:grpSpLocks noGrp="1" noRot="1" noChangeAspect="1" noMove="1" noResize="1" noUngrp="1"/>
          </p:cNvGrpSpPr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/>
          <p:cNvGrpSpPr>
            <a:grpSpLocks noGrp="1" noRot="1" noChangeAspect="1" noMove="1" noResize="1" noUngrp="1"/>
          </p:cNvGrpSpPr>
          <p:nvPr/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" name="Rectangle 8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uas pessoas segurando as mãos uma da outra"/>
          <p:cNvPicPr>
            <a:picLocks noChangeAspect="1"/>
          </p:cNvPicPr>
          <p:nvPr/>
        </p:nvPicPr>
        <p:blipFill rotWithShape="1">
          <a:blip r:embed="rId1"/>
          <a:srcRect l="4872" t="23391" r="421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4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083733" y="3962400"/>
            <a:ext cx="8458200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Destinações diretas na DAA ( FIA – IDOSO)</a:t>
            </a:r>
            <a:endParaRPr lang="en-US" sz="3100" b="1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/>
          <p:cNvGrpSpPr/>
          <p:nvPr/>
        </p:nvGrpSpPr>
        <p:grpSpPr>
          <a:xfrm>
            <a:off x="4394579" y="559558"/>
            <a:ext cx="6965514" cy="5273756"/>
            <a:chOff x="8840730" y="2956920"/>
            <a:chExt cx="8448675" cy="5855970"/>
          </a:xfrm>
        </p:grpSpPr>
        <p:pic>
          <p:nvPicPr>
            <p:cNvPr id="3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840730" y="2956920"/>
              <a:ext cx="8448340" cy="5855675"/>
            </a:xfrm>
            <a:prstGeom prst="rect">
              <a:avLst/>
            </a:prstGeom>
          </p:spPr>
        </p:pic>
        <p:sp>
          <p:nvSpPr>
            <p:cNvPr id="4" name="object 10"/>
            <p:cNvSpPr/>
            <p:nvPr/>
          </p:nvSpPr>
          <p:spPr>
            <a:xfrm>
              <a:off x="9197264" y="4174260"/>
              <a:ext cx="7964170" cy="4380865"/>
            </a:xfrm>
            <a:custGeom>
              <a:avLst/>
              <a:gdLst/>
              <a:ahLst/>
              <a:cxnLst/>
              <a:rect l="l" t="t" r="r" b="b"/>
              <a:pathLst>
                <a:path w="7964169" h="4380865">
                  <a:moveTo>
                    <a:pt x="1468513" y="0"/>
                  </a:moveTo>
                  <a:lnTo>
                    <a:pt x="0" y="0"/>
                  </a:lnTo>
                  <a:lnTo>
                    <a:pt x="0" y="157734"/>
                  </a:lnTo>
                  <a:lnTo>
                    <a:pt x="1468513" y="157734"/>
                  </a:lnTo>
                  <a:lnTo>
                    <a:pt x="1468513" y="0"/>
                  </a:lnTo>
                  <a:close/>
                </a:path>
                <a:path w="7964169" h="4380865">
                  <a:moveTo>
                    <a:pt x="1470875" y="402551"/>
                  </a:moveTo>
                  <a:lnTo>
                    <a:pt x="2374" y="402551"/>
                  </a:lnTo>
                  <a:lnTo>
                    <a:pt x="2374" y="560273"/>
                  </a:lnTo>
                  <a:lnTo>
                    <a:pt x="1470875" y="560273"/>
                  </a:lnTo>
                  <a:lnTo>
                    <a:pt x="1470875" y="402551"/>
                  </a:lnTo>
                  <a:close/>
                </a:path>
                <a:path w="7964169" h="4380865">
                  <a:moveTo>
                    <a:pt x="3440277" y="402551"/>
                  </a:moveTo>
                  <a:lnTo>
                    <a:pt x="1971776" y="402551"/>
                  </a:lnTo>
                  <a:lnTo>
                    <a:pt x="1971776" y="560273"/>
                  </a:lnTo>
                  <a:lnTo>
                    <a:pt x="3440277" y="560273"/>
                  </a:lnTo>
                  <a:lnTo>
                    <a:pt x="3440277" y="402551"/>
                  </a:lnTo>
                  <a:close/>
                </a:path>
                <a:path w="7964169" h="4380865">
                  <a:moveTo>
                    <a:pt x="3970820" y="2236025"/>
                  </a:moveTo>
                  <a:lnTo>
                    <a:pt x="274307" y="2236025"/>
                  </a:lnTo>
                  <a:lnTo>
                    <a:pt x="274307" y="2443048"/>
                  </a:lnTo>
                  <a:lnTo>
                    <a:pt x="3970820" y="2443048"/>
                  </a:lnTo>
                  <a:lnTo>
                    <a:pt x="3970820" y="2236025"/>
                  </a:lnTo>
                  <a:close/>
                </a:path>
                <a:path w="7964169" h="4380865">
                  <a:moveTo>
                    <a:pt x="6131090" y="402551"/>
                  </a:moveTo>
                  <a:lnTo>
                    <a:pt x="4179532" y="402551"/>
                  </a:lnTo>
                  <a:lnTo>
                    <a:pt x="4179532" y="560273"/>
                  </a:lnTo>
                  <a:lnTo>
                    <a:pt x="6131090" y="560273"/>
                  </a:lnTo>
                  <a:lnTo>
                    <a:pt x="6131090" y="402551"/>
                  </a:lnTo>
                  <a:close/>
                </a:path>
                <a:path w="7964169" h="4380865">
                  <a:moveTo>
                    <a:pt x="6846671" y="3473767"/>
                  </a:moveTo>
                  <a:lnTo>
                    <a:pt x="5417337" y="3473767"/>
                  </a:lnTo>
                  <a:lnTo>
                    <a:pt x="5417337" y="4380712"/>
                  </a:lnTo>
                  <a:lnTo>
                    <a:pt x="6846671" y="4380712"/>
                  </a:lnTo>
                  <a:lnTo>
                    <a:pt x="6846671" y="3473767"/>
                  </a:lnTo>
                  <a:close/>
                </a:path>
                <a:path w="7964169" h="4380865">
                  <a:moveTo>
                    <a:pt x="7962582" y="2757817"/>
                  </a:moveTo>
                  <a:lnTo>
                    <a:pt x="5143411" y="2757817"/>
                  </a:lnTo>
                  <a:lnTo>
                    <a:pt x="5143411" y="2954972"/>
                  </a:lnTo>
                  <a:lnTo>
                    <a:pt x="7962582" y="2954972"/>
                  </a:lnTo>
                  <a:lnTo>
                    <a:pt x="7962582" y="2757817"/>
                  </a:lnTo>
                  <a:close/>
                </a:path>
                <a:path w="7964169" h="4380865">
                  <a:moveTo>
                    <a:pt x="7964068" y="2028837"/>
                  </a:moveTo>
                  <a:lnTo>
                    <a:pt x="4267555" y="2028837"/>
                  </a:lnTo>
                  <a:lnTo>
                    <a:pt x="4267555" y="2235847"/>
                  </a:lnTo>
                  <a:lnTo>
                    <a:pt x="7964068" y="2235847"/>
                  </a:lnTo>
                  <a:lnTo>
                    <a:pt x="7964068" y="2028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11"/>
            <p:cNvSpPr/>
            <p:nvPr/>
          </p:nvSpPr>
          <p:spPr>
            <a:xfrm>
              <a:off x="15636126" y="4685219"/>
              <a:ext cx="1557655" cy="802640"/>
            </a:xfrm>
            <a:custGeom>
              <a:avLst/>
              <a:gdLst/>
              <a:ahLst/>
              <a:cxnLst/>
              <a:rect l="l" t="t" r="r" b="b"/>
              <a:pathLst>
                <a:path w="1557655" h="802639">
                  <a:moveTo>
                    <a:pt x="1547710" y="0"/>
                  </a:moveTo>
                  <a:lnTo>
                    <a:pt x="0" y="0"/>
                  </a:lnTo>
                  <a:lnTo>
                    <a:pt x="0" y="236575"/>
                  </a:lnTo>
                  <a:lnTo>
                    <a:pt x="1547710" y="236575"/>
                  </a:lnTo>
                  <a:lnTo>
                    <a:pt x="1547710" y="0"/>
                  </a:lnTo>
                  <a:close/>
                </a:path>
                <a:path w="1557655" h="802639">
                  <a:moveTo>
                    <a:pt x="1557566" y="565759"/>
                  </a:moveTo>
                  <a:lnTo>
                    <a:pt x="9855" y="565759"/>
                  </a:lnTo>
                  <a:lnTo>
                    <a:pt x="9855" y="802335"/>
                  </a:lnTo>
                  <a:lnTo>
                    <a:pt x="1557566" y="802335"/>
                  </a:lnTo>
                  <a:lnTo>
                    <a:pt x="1557566" y="565759"/>
                  </a:lnTo>
                  <a:close/>
                </a:path>
              </a:pathLst>
            </a:custGeom>
            <a:solidFill>
              <a:srgbClr val="6AA51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194" y="2343968"/>
            <a:ext cx="3766782" cy="17528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2111" y="2263206"/>
            <a:ext cx="5014982" cy="3438524"/>
          </a:xfrm>
          <a:prstGeom prst="rect">
            <a:avLst/>
          </a:prstGeom>
        </p:spPr>
      </p:pic>
      <p:grpSp>
        <p:nvGrpSpPr>
          <p:cNvPr id="3" name="object 14"/>
          <p:cNvGrpSpPr/>
          <p:nvPr/>
        </p:nvGrpSpPr>
        <p:grpSpPr>
          <a:xfrm>
            <a:off x="6509982" y="2263206"/>
            <a:ext cx="5353233" cy="3438525"/>
            <a:chOff x="9455949" y="5456782"/>
            <a:chExt cx="6810375" cy="3438525"/>
          </a:xfrm>
        </p:grpSpPr>
        <p:pic>
          <p:nvPicPr>
            <p:cNvPr id="4" name="object 1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455949" y="5456782"/>
              <a:ext cx="6810374" cy="3438524"/>
            </a:xfrm>
            <a:prstGeom prst="rect">
              <a:avLst/>
            </a:prstGeom>
          </p:spPr>
        </p:pic>
        <p:sp>
          <p:nvSpPr>
            <p:cNvPr id="5" name="object 16"/>
            <p:cNvSpPr/>
            <p:nvPr/>
          </p:nvSpPr>
          <p:spPr>
            <a:xfrm>
              <a:off x="9611788" y="8094894"/>
              <a:ext cx="3086100" cy="304800"/>
            </a:xfrm>
            <a:custGeom>
              <a:avLst/>
              <a:gdLst/>
              <a:ahLst/>
              <a:cxnLst/>
              <a:rect l="l" t="t" r="r" b="b"/>
              <a:pathLst>
                <a:path w="3086100" h="304800">
                  <a:moveTo>
                    <a:pt x="3085585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3085585" y="0"/>
                  </a:lnTo>
                  <a:lnTo>
                    <a:pt x="3085585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333" y="1540620"/>
            <a:ext cx="3898364" cy="722586"/>
          </a:xfrm>
          <a:prstGeom prst="rect">
            <a:avLst/>
          </a:prstGeom>
        </p:spPr>
      </p:pic>
      <p:pic>
        <p:nvPicPr>
          <p:cNvPr id="7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5176" y="1540620"/>
            <a:ext cx="4400550" cy="7134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719" y="372432"/>
            <a:ext cx="11358562" cy="722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9432" y="2333346"/>
            <a:ext cx="111502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spc="-280" dirty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4400"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spc="-254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4400"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spc="-330" dirty="0">
                <a:latin typeface="Arial" panose="020B0604020202020204" pitchFamily="34" charset="0"/>
                <a:cs typeface="Arial" panose="020B0604020202020204" pitchFamily="34" charset="0"/>
              </a:rPr>
              <a:t>Declaração</a:t>
            </a:r>
            <a:r>
              <a:rPr lang="pt-BR" sz="4400"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spc="-43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4400" b="1" spc="-32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400" b="1" spc="-2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Imposto</a:t>
            </a:r>
            <a:r>
              <a:rPr lang="pt-BR" sz="4400" b="1" spc="-3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spc="-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b="1" spc="-3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spc="-1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Restituir</a:t>
            </a:r>
            <a:endParaRPr lang="pt-BR" sz="4400" b="1" spc="-12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b="1" spc="-12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spc="-1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Acrescentará a destinação ( 3%) e receberá corrigido pela taxa SELIC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2111" y="2263206"/>
            <a:ext cx="5014982" cy="3438524"/>
          </a:xfrm>
          <a:prstGeom prst="rect">
            <a:avLst/>
          </a:prstGeom>
        </p:spPr>
      </p:pic>
      <p:grpSp>
        <p:nvGrpSpPr>
          <p:cNvPr id="3" name="object 14"/>
          <p:cNvGrpSpPr/>
          <p:nvPr/>
        </p:nvGrpSpPr>
        <p:grpSpPr>
          <a:xfrm>
            <a:off x="6509982" y="2263206"/>
            <a:ext cx="5353233" cy="3438525"/>
            <a:chOff x="9455949" y="5456782"/>
            <a:chExt cx="6810375" cy="3438525"/>
          </a:xfrm>
        </p:grpSpPr>
        <p:pic>
          <p:nvPicPr>
            <p:cNvPr id="4" name="object 1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455949" y="5456782"/>
              <a:ext cx="6810374" cy="3438524"/>
            </a:xfrm>
            <a:prstGeom prst="rect">
              <a:avLst/>
            </a:prstGeom>
          </p:spPr>
        </p:pic>
        <p:sp>
          <p:nvSpPr>
            <p:cNvPr id="5" name="object 16"/>
            <p:cNvSpPr/>
            <p:nvPr/>
          </p:nvSpPr>
          <p:spPr>
            <a:xfrm>
              <a:off x="9611788" y="8094894"/>
              <a:ext cx="3086100" cy="304800"/>
            </a:xfrm>
            <a:custGeom>
              <a:avLst/>
              <a:gdLst/>
              <a:ahLst/>
              <a:cxnLst/>
              <a:rect l="l" t="t" r="r" b="b"/>
              <a:pathLst>
                <a:path w="3086100" h="304800">
                  <a:moveTo>
                    <a:pt x="3085585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3085585" y="0"/>
                  </a:lnTo>
                  <a:lnTo>
                    <a:pt x="3085585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333" y="1540620"/>
            <a:ext cx="3898364" cy="722586"/>
          </a:xfrm>
          <a:prstGeom prst="rect">
            <a:avLst/>
          </a:prstGeom>
        </p:spPr>
      </p:pic>
      <p:pic>
        <p:nvPicPr>
          <p:cNvPr id="7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5176" y="1540620"/>
            <a:ext cx="4400550" cy="7134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719" y="372432"/>
            <a:ext cx="11358562" cy="7225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2138" y="2058370"/>
            <a:ext cx="10836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Destinações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ano - calendário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( ano - base)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FIA, Idoso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51329" y="2346994"/>
            <a:ext cx="6093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/>
              <a:t>PESSOA FÍSICA </a:t>
            </a:r>
            <a:endParaRPr lang="pt-BR" sz="4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19368" y="557116"/>
            <a:ext cx="1090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Destinações durante o ano - calendário ( ano - base) – Cultura, Esporte, FIA, Idoso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784" y="1267754"/>
            <a:ext cx="1115022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PF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DA INFÂNCIA E ADOLESCÊNCIA - FIA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Estatuto da Criança e do Adolescente – ECA ( Lei 8.069/1990)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 nº 12.594/2012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Limite de dedução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 de até 6%  PF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Cumulativo com 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IDOSO, ESPORTE e CULTURA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4967" y="1359807"/>
            <a:ext cx="107680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PF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DO IDOSO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spc="-5" dirty="0"/>
              <a:t>LEI</a:t>
            </a:r>
            <a:r>
              <a:rPr lang="pt-BR" sz="2400" dirty="0"/>
              <a:t> </a:t>
            </a:r>
            <a:r>
              <a:rPr lang="pt-BR" sz="2400" spc="-5" dirty="0"/>
              <a:t>nº</a:t>
            </a:r>
            <a:r>
              <a:rPr lang="pt-BR" sz="2400" dirty="0"/>
              <a:t> </a:t>
            </a:r>
            <a:r>
              <a:rPr lang="pt-BR" sz="2400" spc="-5" dirty="0"/>
              <a:t>12.213/10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Limite de dedução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 de até 6%  PF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Cumulativo com 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FIA, CULTURA e ESPORTE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63972" y="543469"/>
            <a:ext cx="9509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Destinações durante o ano - calendário ( ano - base) – Cultura, Esporte, FIA, Idoso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78424" y="368069"/>
            <a:ext cx="9676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  <a:hlinkClick r:id="rId1"/>
              </a:rPr>
              <a:t>               Acesse o site -   </a:t>
            </a:r>
            <a:r>
              <a:rPr lang="pt-BR" sz="2400" b="1" dirty="0">
                <a:solidFill>
                  <a:srgbClr val="FB4A18"/>
                </a:solidFill>
                <a:hlinkClick r:id="rId1"/>
              </a:rPr>
              <a:t>https://www.assistirvidas.com.br/</a:t>
            </a:r>
            <a:r>
              <a:rPr lang="pt-BR" sz="2400" b="1" dirty="0"/>
              <a:t> 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49" y="943372"/>
            <a:ext cx="8842102" cy="49712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002" y="859823"/>
            <a:ext cx="9139311" cy="51383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44488" y="268083"/>
            <a:ext cx="946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Acesse o menu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: para a Direita 5"/>
          <p:cNvSpPr/>
          <p:nvPr/>
        </p:nvSpPr>
        <p:spPr>
          <a:xfrm rot="5400000">
            <a:off x="4053386" y="169232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8406" y="335662"/>
            <a:ext cx="116551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Destinações diretas na DAA ( FIA – IDOSO)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PF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DA INFÂNCIA E ADOLESCÊNCIA - FIA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Lei nº 12.594/2012(3%)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Limite de dedução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  PF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cumulativo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3402" y="5374775"/>
            <a:ext cx="10305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70C0"/>
                </a:solidFill>
                <a:effectLst/>
                <a:latin typeface="Avenir Next"/>
              </a:rPr>
              <a:t>Obs:  A destinação deve ser efetuada até a data de vencimento da primeira quota ou quota única do imposto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958" y="789051"/>
            <a:ext cx="8767038" cy="4929052"/>
          </a:xfrm>
          <a:prstGeom prst="rect">
            <a:avLst/>
          </a:prstGeom>
        </p:spPr>
      </p:pic>
      <p:sp>
        <p:nvSpPr>
          <p:cNvPr id="4" name="Seta: para a Direita 3"/>
          <p:cNvSpPr/>
          <p:nvPr/>
        </p:nvSpPr>
        <p:spPr>
          <a:xfrm rot="20844757">
            <a:off x="2538695" y="335436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/>
          <p:cNvSpPr/>
          <p:nvPr/>
        </p:nvSpPr>
        <p:spPr>
          <a:xfrm rot="11492564">
            <a:off x="9072155" y="330903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44488" y="268083"/>
            <a:ext cx="946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Acesse o menu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AGORA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– tanto para o FIA quanto para o IDOSO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8197" y="1077015"/>
            <a:ext cx="8366695" cy="470396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44488" y="268083"/>
            <a:ext cx="9465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Você será direcionado para o site da Prefeitura e selecione o menu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- tanto para o FIA quanto para o IDOSO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: para a Direita 4"/>
          <p:cNvSpPr/>
          <p:nvPr/>
        </p:nvSpPr>
        <p:spPr>
          <a:xfrm rot="727434">
            <a:off x="4176215" y="252483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56" y="839838"/>
            <a:ext cx="8591887" cy="48305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785" y="363336"/>
            <a:ext cx="111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Selecione o menu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PROJETOS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e , em seguida, escolha o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: para a Direita 5"/>
          <p:cNvSpPr/>
          <p:nvPr/>
        </p:nvSpPr>
        <p:spPr>
          <a:xfrm rot="1497430">
            <a:off x="3521123" y="242930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/>
          <p:cNvSpPr/>
          <p:nvPr/>
        </p:nvSpPr>
        <p:spPr>
          <a:xfrm rot="8734631">
            <a:off x="6984814" y="2710255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68" y="1048880"/>
            <a:ext cx="8466781" cy="47602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41946" y="402549"/>
            <a:ext cx="1016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Selecione e insira os dados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CPF ou CNPJ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e, em seguida, selecione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</a:t>
            </a:r>
            <a:endParaRPr lang="pt-BR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: para a Direita 5"/>
          <p:cNvSpPr/>
          <p:nvPr/>
        </p:nvSpPr>
        <p:spPr>
          <a:xfrm rot="2423467">
            <a:off x="3875965" y="383305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/>
          <p:cNvSpPr/>
          <p:nvPr/>
        </p:nvSpPr>
        <p:spPr>
          <a:xfrm rot="13212544">
            <a:off x="5076760" y="511249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6036" y="379694"/>
            <a:ext cx="1029041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Após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 contribuinte receberá um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BOLETO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para pagar o valor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destinado ao projeto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valor destinado será distribuído da seguinte forma, com base na legislação vigente: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 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o projeto escolhido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o CMDCA – Conselho Municipal dos Direitos da Criança e  do Adolescente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73958" y="1485899"/>
            <a:ext cx="10232268" cy="4110037"/>
          </a:xfrm>
          <a:prstGeom prst="rect">
            <a:avLst/>
          </a:prstGeom>
        </p:spPr>
      </p:pic>
      <p:grpSp>
        <p:nvGrpSpPr>
          <p:cNvPr id="3" name="object 7"/>
          <p:cNvGrpSpPr/>
          <p:nvPr/>
        </p:nvGrpSpPr>
        <p:grpSpPr>
          <a:xfrm>
            <a:off x="485775" y="4572000"/>
            <a:ext cx="905510" cy="419734"/>
            <a:chOff x="1028700" y="7976972"/>
            <a:chExt cx="905510" cy="419734"/>
          </a:xfrm>
        </p:grpSpPr>
        <p:sp>
          <p:nvSpPr>
            <p:cNvPr id="4" name="object 8"/>
            <p:cNvSpPr/>
            <p:nvPr/>
          </p:nvSpPr>
          <p:spPr>
            <a:xfrm>
              <a:off x="1028700" y="8186635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615930" y="0"/>
                  </a:lnTo>
                </a:path>
              </a:pathLst>
            </a:custGeom>
            <a:ln w="104775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9"/>
            <p:cNvSpPr/>
            <p:nvPr/>
          </p:nvSpPr>
          <p:spPr>
            <a:xfrm>
              <a:off x="1670906" y="8029473"/>
              <a:ext cx="210820" cy="314325"/>
            </a:xfrm>
            <a:custGeom>
              <a:avLst/>
              <a:gdLst/>
              <a:ahLst/>
              <a:cxnLst/>
              <a:rect l="l" t="t" r="r" b="b"/>
              <a:pathLst>
                <a:path w="210819" h="314325">
                  <a:moveTo>
                    <a:pt x="0" y="314325"/>
                  </a:moveTo>
                  <a:lnTo>
                    <a:pt x="0" y="0"/>
                  </a:lnTo>
                  <a:lnTo>
                    <a:pt x="210206" y="157162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10"/>
            <p:cNvSpPr/>
            <p:nvPr/>
          </p:nvSpPr>
          <p:spPr>
            <a:xfrm>
              <a:off x="1670906" y="8029473"/>
              <a:ext cx="210820" cy="314325"/>
            </a:xfrm>
            <a:custGeom>
              <a:avLst/>
              <a:gdLst/>
              <a:ahLst/>
              <a:cxnLst/>
              <a:rect l="l" t="t" r="r" b="b"/>
              <a:pathLst>
                <a:path w="210819" h="314325">
                  <a:moveTo>
                    <a:pt x="0" y="0"/>
                  </a:moveTo>
                  <a:lnTo>
                    <a:pt x="210206" y="157162"/>
                  </a:lnTo>
                  <a:lnTo>
                    <a:pt x="0" y="314325"/>
                  </a:lnTo>
                  <a:lnTo>
                    <a:pt x="0" y="0"/>
                  </a:lnTo>
                  <a:close/>
                </a:path>
              </a:pathLst>
            </a:custGeom>
            <a:ln w="105001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CaixaDeTexto 7"/>
          <p:cNvSpPr txBox="1"/>
          <p:nvPr/>
        </p:nvSpPr>
        <p:spPr>
          <a:xfrm>
            <a:off x="1127981" y="681967"/>
            <a:ext cx="10104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PF - No ano seguinte na DAA selecionar o item “DOAÇÕES EFETUADAS”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952" y="2101334"/>
            <a:ext cx="6093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/>
              <a:t>PESSOA JURÍDICA</a:t>
            </a:r>
            <a:endParaRPr lang="pt-BR" sz="4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842" y="338751"/>
            <a:ext cx="1090456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Destinações durante o ano - calendário ( ano - base) – Cultura, Esporte, FIA, Idoso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PJ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DA INFÂNCIA E ADOLESCÊNCIA - FIA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Estatuto da Criança e do Adolescente – ECA ( Lei 8.069/1990)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 nº 12.594/2012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Limite de dedução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1%  PJ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– Não Cumulativo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800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  <a:p>
            <a:pPr algn="ctr"/>
            <a:endParaRPr lang="pt-BR" sz="1800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  <a:p>
            <a:pPr algn="ctr"/>
            <a:endParaRPr lang="pt-BR" sz="1800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  <a:p>
            <a:pPr algn="ctr"/>
            <a:endParaRPr lang="pt-B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59474" y="1305215"/>
            <a:ext cx="112730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PJ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DO IDOSO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spc="-5" dirty="0"/>
              <a:t>LEI</a:t>
            </a:r>
            <a:r>
              <a:rPr lang="pt-BR" sz="2400" dirty="0"/>
              <a:t> </a:t>
            </a:r>
            <a:r>
              <a:rPr lang="pt-BR" sz="2400" spc="-5" dirty="0"/>
              <a:t>nº</a:t>
            </a:r>
            <a:r>
              <a:rPr lang="pt-BR" sz="2400" dirty="0"/>
              <a:t> </a:t>
            </a:r>
            <a:r>
              <a:rPr lang="pt-BR" sz="2400" spc="-5" dirty="0"/>
              <a:t>12.213/10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Limite de dedução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1%  PJ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– Não Cumulativo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9474" y="389580"/>
            <a:ext cx="1142772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Destinações durante o ano - calendário ( ano - base) – Cultura, Esporte, FIA, Idoso 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23582" y="789128"/>
            <a:ext cx="105633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jurídica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deve seguir os mesmos procedimentos da pessoa física para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DESTINAR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valores aos dois fundos por meio do site: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WWW.ASSISTIRVIDAS.COM.BR 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45828"/>
            <a:ext cx="117370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Destinações diretas na DAA ( FIA – IDOSO)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PF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DO IDOSO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spc="-5" dirty="0">
                <a:latin typeface="Arial MT"/>
                <a:cs typeface="Arial MT"/>
              </a:rPr>
              <a:t>Lei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nº</a:t>
            </a:r>
            <a:r>
              <a:rPr lang="pt-BR" sz="240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13.797/2019</a:t>
            </a:r>
            <a:r>
              <a:rPr lang="pt-BR" sz="2400" spc="20" dirty="0">
                <a:latin typeface="Arial MT"/>
                <a:cs typeface="Arial MT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(3%)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Limite de dedução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  PF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cumulativo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8615" y="5374776"/>
            <a:ext cx="11423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70C0"/>
                </a:solidFill>
                <a:effectLst/>
                <a:latin typeface="Avenir Next"/>
              </a:rPr>
              <a:t>Obs:  A destinação deve ser efetuada até a data de vencimento da primeira quota ou quota única do imposto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/>
          </p:cNvGraphicFramePr>
          <p:nvPr/>
        </p:nvGraphicFramePr>
        <p:xfrm>
          <a:off x="627798" y="791571"/>
          <a:ext cx="10530424" cy="4921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64"/>
                <a:gridCol w="2152776"/>
                <a:gridCol w="2639392"/>
                <a:gridCol w="2639392"/>
              </a:tblGrid>
              <a:tr h="487922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4762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Dedução</a:t>
                      </a:r>
                      <a:r>
                        <a:rPr sz="2000" b="1" spc="4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de</a:t>
                      </a:r>
                      <a:r>
                        <a:rPr sz="2000" b="1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lang="pt-BR" sz="2000" b="1" spc="-15" dirty="0">
                          <a:latin typeface="Calibri" panose="020F0502020204030204"/>
                          <a:cs typeface="Calibri" panose="020F0502020204030204"/>
                        </a:rPr>
                        <a:t>6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%</a:t>
                      </a: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=</a:t>
                      </a: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R$</a:t>
                      </a: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1.000,00</a:t>
                      </a:r>
                      <a:r>
                        <a:rPr lang="pt-BR" sz="2000" b="1" dirty="0">
                          <a:latin typeface="Calibri" panose="020F0502020204030204"/>
                          <a:cs typeface="Calibri" panose="020F0502020204030204"/>
                        </a:rPr>
                        <a:t> ( ano-base) 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 hMerge="1">
                  <a:tcPr marL="0" marR="0" marT="0" marB="0"/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Ano</a:t>
                      </a:r>
                      <a:r>
                        <a:rPr sz="2000" b="1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Calendário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pt-BR" sz="2000" b="1" dirty="0">
                          <a:latin typeface="Calibri" panose="020F0502020204030204"/>
                          <a:cs typeface="Calibri" panose="020F0502020204030204"/>
                        </a:rPr>
                        <a:t>DAA - apresentação</a:t>
                      </a:r>
                      <a:endParaRPr lang="pt-BR" sz="2000" b="1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R="476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pt-BR" sz="2000" b="1" dirty="0">
                          <a:latin typeface="Calibri" panose="020F0502020204030204"/>
                          <a:cs typeface="Calibri" panose="020F0502020204030204"/>
                        </a:rPr>
                        <a:t>PESSOA FÍSICA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990914">
                <a:tc vMerge="1" gridSpan="2"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202</a:t>
                      </a:r>
                      <a:r>
                        <a:rPr lang="pt-BR" sz="2000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209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200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5209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000" dirty="0">
                          <a:latin typeface="Calibri" panose="020F0502020204030204"/>
                          <a:cs typeface="Calibri" panose="020F0502020204030204"/>
                        </a:rPr>
                        <a:t>Mar/</a:t>
                      </a:r>
                      <a:r>
                        <a:rPr lang="pt-BR" sz="2000" dirty="0" err="1">
                          <a:latin typeface="Calibri" panose="020F0502020204030204"/>
                          <a:cs typeface="Calibri" panose="020F0502020204030204"/>
                        </a:rPr>
                        <a:t>Abr</a:t>
                      </a:r>
                      <a:r>
                        <a:rPr lang="pt-BR" sz="2000" dirty="0">
                          <a:latin typeface="Calibri" panose="020F0502020204030204"/>
                          <a:cs typeface="Calibri" panose="020F0502020204030204"/>
                        </a:rPr>
                        <a:t>/Mai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20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lang="pt-BR" sz="2000" dirty="0">
                          <a:latin typeface="Calibri" panose="020F0502020204030204"/>
                          <a:cs typeface="Calibri" panose="020F0502020204030204"/>
                        </a:rPr>
                        <a:t>2023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7922">
                <a:tc>
                  <a:txBody>
                    <a:bodyPr/>
                    <a:lstStyle/>
                    <a:p>
                      <a:pPr marL="1285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" dirty="0">
                          <a:latin typeface="Calibri" panose="020F0502020204030204"/>
                          <a:cs typeface="Calibri" panose="020F0502020204030204"/>
                        </a:rPr>
                        <a:t>Situação</a:t>
                      </a:r>
                      <a:r>
                        <a:rPr sz="20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66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6%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R$</a:t>
                      </a:r>
                      <a:r>
                        <a:rPr sz="20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1.000,00</a:t>
                      </a:r>
                      <a:r>
                        <a:rPr sz="20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(6%)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pt-BR" sz="2000" dirty="0">
                          <a:latin typeface="Calibri" panose="020F0502020204030204"/>
                          <a:cs typeface="Calibri" panose="020F0502020204030204"/>
                        </a:rPr>
                        <a:t>0,00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8084">
                <a:tc>
                  <a:txBody>
                    <a:bodyPr/>
                    <a:lstStyle/>
                    <a:p>
                      <a:pPr marL="1285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" dirty="0">
                          <a:latin typeface="Calibri" panose="020F0502020204030204"/>
                          <a:cs typeface="Calibri" panose="020F0502020204030204"/>
                        </a:rPr>
                        <a:t>Situação</a:t>
                      </a:r>
                      <a:r>
                        <a:rPr sz="20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66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6%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pt-BR" sz="2000" dirty="0">
                          <a:latin typeface="Calibri" panose="020F0502020204030204"/>
                          <a:cs typeface="Calibri" panose="020F0502020204030204"/>
                        </a:rPr>
                        <a:t>  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R$</a:t>
                      </a:r>
                      <a:r>
                        <a:rPr sz="20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lang="pt-BR" sz="2000" spc="-40" dirty="0">
                          <a:latin typeface="Calibri" panose="020F0502020204030204"/>
                          <a:cs typeface="Calibri" panose="020F0502020204030204"/>
                        </a:rPr>
                        <a:t>  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500,00</a:t>
                      </a:r>
                      <a:r>
                        <a:rPr sz="20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(3%)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R$</a:t>
                      </a:r>
                      <a:r>
                        <a:rPr sz="20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500,00</a:t>
                      </a:r>
                      <a:r>
                        <a:rPr sz="20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(3%)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92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lang="pt-BR" sz="2000" spc="-5" dirty="0">
                          <a:latin typeface="Calibri" panose="020F0502020204030204"/>
                          <a:cs typeface="Calibri" panose="020F0502020204030204"/>
                        </a:rPr>
                        <a:t>      </a:t>
                      </a:r>
                      <a:r>
                        <a:rPr sz="2000" spc="-5" dirty="0" err="1">
                          <a:latin typeface="Calibri" panose="020F0502020204030204"/>
                          <a:cs typeface="Calibri" panose="020F0502020204030204"/>
                        </a:rPr>
                        <a:t>Situação</a:t>
                      </a:r>
                      <a:r>
                        <a:rPr sz="20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14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6%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14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lang="pt-BR" sz="2000" spc="-5" dirty="0">
                          <a:latin typeface="Calibri" panose="020F0502020204030204"/>
                          <a:cs typeface="Calibri" panose="020F0502020204030204"/>
                        </a:rPr>
                        <a:t>0,00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14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R$</a:t>
                      </a:r>
                      <a:r>
                        <a:rPr sz="20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500,00</a:t>
                      </a:r>
                      <a:r>
                        <a:rPr sz="20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(3%)</a:t>
                      </a:r>
                      <a:r>
                        <a:rPr sz="20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spc="-5" dirty="0">
                          <a:latin typeface="Calibri" panose="020F0502020204030204"/>
                          <a:cs typeface="Calibri" panose="020F0502020204030204"/>
                        </a:rPr>
                        <a:t>-Fia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922">
                <a:tc vMerge="1">
                  <a:tcPr marL="0" marR="0" marT="214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214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214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R$</a:t>
                      </a:r>
                      <a:r>
                        <a:rPr sz="20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500,00</a:t>
                      </a:r>
                      <a:r>
                        <a:rPr sz="20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(3%)</a:t>
                      </a:r>
                      <a:r>
                        <a:rPr sz="20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20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dirty="0">
                          <a:latin typeface="Calibri" panose="020F0502020204030204"/>
                          <a:cs typeface="Calibri" panose="020F0502020204030204"/>
                        </a:rPr>
                        <a:t>Idoso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21164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pt-BR" sz="2450" dirty="0">
                          <a:latin typeface="Times New Roman" panose="02020603050405020304"/>
                          <a:cs typeface="Times New Roman" panose="02020603050405020304"/>
                        </a:rPr>
                        <a:t>  </a:t>
                      </a:r>
                      <a:endParaRPr sz="245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latin typeface="Arial" panose="020B0604020202020204"/>
                          <a:cs typeface="Arial" panose="020B0604020202020204"/>
                        </a:rPr>
                        <a:t>DAA - O </a:t>
                      </a:r>
                      <a:r>
                        <a:rPr sz="1600" b="1" spc="-5" dirty="0" err="1">
                          <a:latin typeface="Arial" panose="020B0604020202020204"/>
                          <a:cs typeface="Arial" panose="020B0604020202020204"/>
                        </a:rPr>
                        <a:t>máximo</a:t>
                      </a:r>
                      <a:r>
                        <a:rPr sz="16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6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ser</a:t>
                      </a:r>
                      <a:r>
                        <a:rPr sz="16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doado</a:t>
                      </a:r>
                      <a:r>
                        <a:rPr sz="1600" b="1" spc="-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é</a:t>
                      </a:r>
                      <a:r>
                        <a:rPr sz="1600" b="1" spc="-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pt-BR" sz="1600" b="1" spc="-5" dirty="0">
                          <a:latin typeface="Arial" panose="020B0604020202020204"/>
                          <a:cs typeface="Arial" panose="020B0604020202020204"/>
                        </a:rPr>
                        <a:t>de até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3%</a:t>
                      </a:r>
                      <a:r>
                        <a:rPr sz="1600" b="1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6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cada</a:t>
                      </a:r>
                      <a:r>
                        <a:rPr sz="16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 err="1">
                          <a:latin typeface="Arial" panose="020B0604020202020204"/>
                          <a:cs typeface="Arial" panose="020B0604020202020204"/>
                        </a:rPr>
                        <a:t>fundo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lang="pt-BR" sz="1600" b="1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 err="1">
                          <a:latin typeface="Arial" panose="020B0604020202020204"/>
                          <a:cs typeface="Arial" panose="020B0604020202020204"/>
                        </a:rPr>
                        <a:t>obrigatoriamente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sz="1600" b="1" spc="-7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totalizando</a:t>
                      </a:r>
                      <a:r>
                        <a:rPr sz="1600" b="1" spc="-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b="1" dirty="0">
                          <a:latin typeface="Arial" panose="020B0604020202020204"/>
                          <a:cs typeface="Arial" panose="020B0604020202020204"/>
                        </a:rPr>
                        <a:t>6%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00188" y="1485899"/>
            <a:ext cx="10206037" cy="4110037"/>
          </a:xfrm>
          <a:prstGeom prst="rect">
            <a:avLst/>
          </a:prstGeom>
        </p:spPr>
      </p:pic>
      <p:grpSp>
        <p:nvGrpSpPr>
          <p:cNvPr id="4" name="object 7"/>
          <p:cNvGrpSpPr/>
          <p:nvPr/>
        </p:nvGrpSpPr>
        <p:grpSpPr>
          <a:xfrm>
            <a:off x="485775" y="4572000"/>
            <a:ext cx="905510" cy="419734"/>
            <a:chOff x="1028700" y="7976972"/>
            <a:chExt cx="905510" cy="419734"/>
          </a:xfrm>
        </p:grpSpPr>
        <p:sp>
          <p:nvSpPr>
            <p:cNvPr id="5" name="object 8"/>
            <p:cNvSpPr/>
            <p:nvPr/>
          </p:nvSpPr>
          <p:spPr>
            <a:xfrm>
              <a:off x="1028700" y="8186635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615930" y="0"/>
                  </a:lnTo>
                </a:path>
              </a:pathLst>
            </a:custGeom>
            <a:ln w="104775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9"/>
            <p:cNvSpPr/>
            <p:nvPr/>
          </p:nvSpPr>
          <p:spPr>
            <a:xfrm>
              <a:off x="1670906" y="8029473"/>
              <a:ext cx="210820" cy="314325"/>
            </a:xfrm>
            <a:custGeom>
              <a:avLst/>
              <a:gdLst/>
              <a:ahLst/>
              <a:cxnLst/>
              <a:rect l="l" t="t" r="r" b="b"/>
              <a:pathLst>
                <a:path w="210819" h="314325">
                  <a:moveTo>
                    <a:pt x="0" y="314325"/>
                  </a:moveTo>
                  <a:lnTo>
                    <a:pt x="0" y="0"/>
                  </a:lnTo>
                  <a:lnTo>
                    <a:pt x="210206" y="157162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10"/>
            <p:cNvSpPr/>
            <p:nvPr/>
          </p:nvSpPr>
          <p:spPr>
            <a:xfrm>
              <a:off x="1670906" y="8029473"/>
              <a:ext cx="210820" cy="314325"/>
            </a:xfrm>
            <a:custGeom>
              <a:avLst/>
              <a:gdLst/>
              <a:ahLst/>
              <a:cxnLst/>
              <a:rect l="l" t="t" r="r" b="b"/>
              <a:pathLst>
                <a:path w="210819" h="314325">
                  <a:moveTo>
                    <a:pt x="0" y="0"/>
                  </a:moveTo>
                  <a:lnTo>
                    <a:pt x="210206" y="157162"/>
                  </a:lnTo>
                  <a:lnTo>
                    <a:pt x="0" y="314325"/>
                  </a:lnTo>
                  <a:lnTo>
                    <a:pt x="0" y="0"/>
                  </a:lnTo>
                  <a:close/>
                </a:path>
              </a:pathLst>
            </a:custGeom>
            <a:ln w="105001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CaixaDeTexto 7"/>
          <p:cNvSpPr txBox="1"/>
          <p:nvPr/>
        </p:nvSpPr>
        <p:spPr>
          <a:xfrm>
            <a:off x="254758" y="307957"/>
            <a:ext cx="116824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Selecionar o item “DOAÇÕES EFETUADAS”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Caso somente tenha destinado valor no ano anterior a DAA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2450" y="999979"/>
            <a:ext cx="11087100" cy="45184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32965" y="353929"/>
            <a:ext cx="10606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Selecionar o item “Doações Diretamente na Declaração”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47726" y="1117404"/>
            <a:ext cx="10496548" cy="48876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64777" y="852981"/>
            <a:ext cx="788429" cy="133350"/>
          </a:xfrm>
          <a:custGeom>
            <a:avLst/>
            <a:gdLst/>
            <a:ahLst/>
            <a:cxnLst/>
            <a:rect l="l" t="t" r="r" b="b"/>
            <a:pathLst>
              <a:path w="952500" h="133350">
                <a:moveTo>
                  <a:pt x="951910" y="133350"/>
                </a:moveTo>
                <a:lnTo>
                  <a:pt x="0" y="133350"/>
                </a:lnTo>
                <a:lnTo>
                  <a:pt x="0" y="0"/>
                </a:lnTo>
                <a:lnTo>
                  <a:pt x="951910" y="0"/>
                </a:lnTo>
                <a:lnTo>
                  <a:pt x="951910" y="13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CaixaDeTexto 8"/>
          <p:cNvSpPr txBox="1"/>
          <p:nvPr/>
        </p:nvSpPr>
        <p:spPr>
          <a:xfrm>
            <a:off x="368490" y="463111"/>
            <a:ext cx="11218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Selecione para qual Fundo: Nacional, Estadual e ou Municipal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80197" y="1091821"/>
            <a:ext cx="10631606" cy="459942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8490" y="463111"/>
            <a:ext cx="11218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valor da destinação será automaticamente informado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91318" y="2709137"/>
            <a:ext cx="108363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</a:t>
            </a:r>
            <a:r>
              <a:rPr kumimoji="0" lang="pt-BR" sz="4400" b="1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4400" b="1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</a:t>
            </a:r>
            <a:r>
              <a:rPr kumimoji="0" lang="pt-BR" sz="4400" b="1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4400" b="1" i="0" u="none" strike="noStrike" kern="1200" cap="none" spc="-3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Declaração</a:t>
            </a:r>
            <a:r>
              <a:rPr kumimoji="0" lang="pt-BR" sz="4400" b="1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4400" b="1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pt-BR" sz="4400" b="1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pt-BR" sz="4400" b="1" i="0" u="none" strike="noStrike" kern="1200" cap="none" spc="-2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Imposto</a:t>
            </a:r>
            <a:r>
              <a:rPr kumimoji="0" lang="pt-BR" sz="4400" b="1" i="0" u="none" strike="noStrike" kern="1200" cap="none" spc="-3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4400" b="1" i="0" u="none" strike="noStrike" kern="1200" cap="none" spc="-3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pt-BR" sz="4400" b="1" i="0" u="none" strike="noStrike" kern="1200" cap="none" spc="-3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pagar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3651</Words>
  <Application>WPS Presentation</Application>
  <PresentationFormat>Widescreen</PresentationFormat>
  <Paragraphs>216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Wingdings 3</vt:lpstr>
      <vt:lpstr>Symbol</vt:lpstr>
      <vt:lpstr>Arial</vt:lpstr>
      <vt:lpstr>Avenir Next</vt:lpstr>
      <vt:lpstr>Segoe Print</vt:lpstr>
      <vt:lpstr>Arial MT</vt:lpstr>
      <vt:lpstr>Times New Roman</vt:lpstr>
      <vt:lpstr>Calibri</vt:lpstr>
      <vt:lpstr>Century Gothic</vt:lpstr>
      <vt:lpstr>Microsoft YaHei</vt:lpstr>
      <vt:lpstr>Arial Unicode MS</vt:lpstr>
      <vt:lpstr>Orange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william fischer</dc:creator>
  <cp:lastModifiedBy>franciellic</cp:lastModifiedBy>
  <cp:revision>5</cp:revision>
  <dcterms:created xsi:type="dcterms:W3CDTF">2023-04-15T18:10:00Z</dcterms:created>
  <dcterms:modified xsi:type="dcterms:W3CDTF">2023-04-24T19:14:15Z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6B363570F54044508A866461FE0E3DBB</vt:lpwstr>
  </property>
  <property fmtid="{D5CDD505-2E9C-101B-9397-08002B2CF9AE}" pid="3" name="KSOProductBuildVer">
    <vt:lpwstr>1046-11.2.0.11306</vt:lpwstr>
  </property>
</Properties>
</file>